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FD42D-60B0-49D8-AE9C-948643F838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18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4861E-BFF5-4337-A637-E9E2D5E1A4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29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70071-B2AD-448F-B37A-0FA941FDA5E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826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10BE3-F81F-463D-952B-33572B6DECBF}" type="datetimeFigureOut">
              <a:rPr lang="zh-CN" altLang="en-US" smtClean="0"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7795-A5BB-4574-A274-F529CE0F1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56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DA358-AAAB-43E4-BFDE-2A25A6F0024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15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60F35-F391-4841-900C-5A5DB006DC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15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47086-749D-484B-BB94-86B94959294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2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427F-3B91-4BC4-8A70-36BDF9745B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51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2C7DB-BCE3-4A8F-878B-FA3A39280F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61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F1494-8DFA-4087-A932-08DEE61318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02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7F5DA-D0EA-41D8-814F-B990EB3EF1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24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50D7D-295E-4971-9FBF-8D667A0CB9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940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29ED761-A80B-4CE5-B14B-81D7EFB7543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zh-CN" altLang="en-US"/>
              <a:t>国画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Chinese Painting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国画简介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905000"/>
            <a:ext cx="6629400" cy="4267200"/>
          </a:xfrm>
        </p:spPr>
        <p:txBody>
          <a:bodyPr/>
          <a:lstStyle/>
          <a:p>
            <a:r>
              <a:rPr lang="zh-CN" altLang="en-US" sz="2800"/>
              <a:t>国画是我国文化艺术的一枚瑰宝。它用毛笔、墨和中国画颜料，在宣纸或绢帛上作画。在题材上有人物画、山水画、花鸟画、动物画等之分。在技法上又可分为工笔画和写意画两种，各有蹊径，互有特色。在描绘物象上，主动运用线条、墨色来表现形体、质感，有高度的表现力，并与诗词、款赋、书法篆刻相结合，达到形神兼备、气韵生动的效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latin typeface="Times New Roman"/>
                <a:ea typeface="宋体"/>
              </a:rPr>
              <a:t>齐白石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dirty="0" smtClean="0">
                <a:latin typeface="宋体"/>
                <a:ea typeface="宋体"/>
              </a:rPr>
              <a:t>齐白石（</a:t>
            </a:r>
            <a:r>
              <a:rPr lang="en-US" altLang="zh-CN" b="0" i="0" u="none" strike="noStrike" kern="100" baseline="0" dirty="0" smtClean="0">
                <a:latin typeface="宋体"/>
                <a:ea typeface="宋体"/>
              </a:rPr>
              <a:t>1863-1957</a:t>
            </a:r>
            <a:r>
              <a:rPr lang="zh-CN" altLang="en-US" b="0" i="0" u="none" strike="noStrike" kern="100" baseline="0" dirty="0" smtClean="0">
                <a:latin typeface="宋体"/>
                <a:ea typeface="宋体"/>
              </a:rPr>
              <a:t>），现代杰出画家、书法家、篆刻家。湖南湘潭人。生平推崇徐渭、朱耷、石涛、吴昌硕等前辈诸家，重视创新，不断变化，创造了独特不群的风貌。所画作品，都洋溢着对生活的热爱。其篆刻朴茂有力，书法刚劲沉着，诗文、画论也有独到之处。</a:t>
            </a:r>
            <a:r>
              <a:rPr lang="en-US" altLang="zh-CN" b="0" i="0" u="none" strike="noStrike" kern="100" baseline="0" dirty="0" smtClean="0">
                <a:latin typeface="宋体"/>
                <a:ea typeface="宋体"/>
              </a:rPr>
              <a:t>1953</a:t>
            </a:r>
            <a:r>
              <a:rPr lang="zh-CN" altLang="en-US" b="0" i="0" u="none" strike="noStrike" kern="100" baseline="0" dirty="0" smtClean="0">
                <a:latin typeface="宋体"/>
                <a:ea typeface="宋体"/>
              </a:rPr>
              <a:t>年中央文化部授予“人民艺术家”称号。</a:t>
            </a:r>
          </a:p>
        </p:txBody>
      </p:sp>
    </p:spTree>
    <p:extLst>
      <p:ext uri="{BB962C8B-B14F-4D97-AF65-F5344CB8AC3E}">
        <p14:creationId xmlns:p14="http://schemas.microsoft.com/office/powerpoint/2010/main" val="37782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latin typeface="Times New Roman"/>
                <a:ea typeface="宋体"/>
              </a:rPr>
              <a:t>徐悲鸿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宋体"/>
                <a:ea typeface="宋体"/>
              </a:rPr>
              <a:t>徐悲鸿（</a:t>
            </a:r>
            <a:r>
              <a:rPr lang="en-US" altLang="zh-CN" b="0" i="0" u="none" strike="noStrike" kern="100" baseline="0" smtClean="0">
                <a:latin typeface="宋体"/>
                <a:ea typeface="宋体"/>
              </a:rPr>
              <a:t>1895-1953</a:t>
            </a:r>
            <a:r>
              <a:rPr lang="zh-CN" altLang="en-US" b="0" i="0" u="none" strike="noStrike" kern="100" baseline="0" smtClean="0">
                <a:latin typeface="宋体"/>
                <a:ea typeface="宋体"/>
              </a:rPr>
              <a:t>），现代绘画艺术大师，江苏宜兴人。长于国画、油画、尤擅素描。造诣极深，善于传神。画马为世所称，笔力雄健，气魄恢宏，布避设色，均有新意。</a:t>
            </a:r>
            <a:r>
              <a:rPr lang="en-US" altLang="zh-CN" b="0" i="0" u="none" strike="noStrike" kern="100" baseline="0" smtClean="0">
                <a:latin typeface="宋体"/>
                <a:ea typeface="宋体"/>
              </a:rPr>
              <a:t>1952</a:t>
            </a:r>
            <a:r>
              <a:rPr lang="zh-CN" altLang="en-US" b="0" i="0" u="none" strike="noStrike" kern="100" baseline="0" smtClean="0">
                <a:latin typeface="宋体"/>
                <a:ea typeface="宋体"/>
              </a:rPr>
              <a:t>年病中，曾将自己一生创作和全部珍藏，捐献国家。</a:t>
            </a:r>
            <a:r>
              <a:rPr lang="en-US" altLang="zh-CN" b="0" i="0" u="none" strike="noStrike" kern="100" baseline="0" smtClean="0">
                <a:latin typeface="宋体"/>
                <a:ea typeface="宋体"/>
              </a:rPr>
              <a:t>1953</a:t>
            </a:r>
            <a:r>
              <a:rPr lang="zh-CN" altLang="en-US" b="0" i="0" u="none" strike="noStrike" kern="100" baseline="0" smtClean="0">
                <a:latin typeface="宋体"/>
                <a:ea typeface="宋体"/>
              </a:rPr>
              <a:t>年卒于北京。就其寓所改建徐悲鸿纪念馆。</a:t>
            </a:r>
          </a:p>
        </p:txBody>
      </p:sp>
    </p:spTree>
    <p:extLst>
      <p:ext uri="{BB962C8B-B14F-4D97-AF65-F5344CB8AC3E}">
        <p14:creationId xmlns:p14="http://schemas.microsoft.com/office/powerpoint/2010/main" val="275484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latin typeface="Times New Roman"/>
                <a:ea typeface="宋体"/>
              </a:rPr>
              <a:t>刘海栗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dirty="0" smtClean="0">
                <a:latin typeface="宋体"/>
                <a:ea typeface="宋体"/>
              </a:rPr>
              <a:t>刘海栗（</a:t>
            </a:r>
            <a:r>
              <a:rPr lang="en-US" altLang="zh-CN" b="0" i="0" u="none" strike="noStrike" kern="100" baseline="0" dirty="0" smtClean="0">
                <a:latin typeface="宋体"/>
                <a:ea typeface="宋体"/>
              </a:rPr>
              <a:t>1896-1994</a:t>
            </a:r>
            <a:r>
              <a:rPr lang="zh-CN" altLang="en-US" b="0" i="0" u="none" strike="noStrike" kern="100" baseline="0" dirty="0" smtClean="0">
                <a:latin typeface="宋体"/>
                <a:ea typeface="宋体"/>
              </a:rPr>
              <a:t>），中国近代美术教育事业的奠基人，新美术运动的拓荒者、杰出的美术教育家。。擅长中国画、油画和书法，对诗词亦有很深的造诣。在长达</a:t>
            </a:r>
            <a:r>
              <a:rPr lang="en-US" altLang="zh-CN" b="0" i="0" u="none" strike="noStrike" kern="100" baseline="0" dirty="0" smtClean="0">
                <a:latin typeface="宋体"/>
                <a:ea typeface="宋体"/>
              </a:rPr>
              <a:t>80</a:t>
            </a:r>
            <a:r>
              <a:rPr lang="zh-CN" altLang="en-US" b="0" i="0" u="none" strike="noStrike" kern="100" baseline="0" dirty="0" smtClean="0">
                <a:latin typeface="宋体"/>
                <a:ea typeface="宋体"/>
              </a:rPr>
              <a:t>余年的创作生涯里，他学贯中西，艺通古今，独树一帜，创作了大量的艺术珍品，影响播及海内外。</a:t>
            </a:r>
          </a:p>
        </p:txBody>
      </p:sp>
    </p:spTree>
    <p:extLst>
      <p:ext uri="{BB962C8B-B14F-4D97-AF65-F5344CB8AC3E}">
        <p14:creationId xmlns:p14="http://schemas.microsoft.com/office/powerpoint/2010/main" val="35019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网民受教育程度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网民中受教育程度为高中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中专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的比例最高，占到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30.6%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，</a:t>
            </a:r>
          </a:p>
          <a:p>
            <a:pPr>
              <a:buFontTx/>
              <a:buAutoNum type="arabicPeriod"/>
            </a:pP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其次是本科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(28.2%)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和大专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(26.0%)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。</a:t>
            </a:r>
          </a:p>
          <a:p>
            <a:pPr>
              <a:buFontTx/>
              <a:buAutoNum type="arabicPeriod"/>
            </a:pP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本科及以上受教育程度的网民比例为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30.8%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，</a:t>
            </a:r>
          </a:p>
          <a:p>
            <a:pPr>
              <a:buFontTx/>
              <a:buAutoNum type="arabicPeriod"/>
            </a:pP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本科以下受教育程度的网民比例达到了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69.2%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。</a:t>
            </a:r>
          </a:p>
          <a:p>
            <a:pPr>
              <a:buFontTx/>
              <a:buAutoNum type="arabicPeriod"/>
            </a:pP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本科以下受教育程度的网民占据大多数。</a:t>
            </a:r>
            <a:endParaRPr lang="en-US" altLang="zh-CN" sz="2800" dirty="0">
              <a:latin typeface="宋体" pitchFamily="2" charset="-122"/>
              <a:ea typeface="宋体" pitchFamily="2" charset="-122"/>
            </a:endParaRPr>
          </a:p>
          <a:p>
            <a:pPr marL="0" indent="0" algn="r"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 marL="0" indent="0" algn="r"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分布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图 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0016394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419</Words>
  <Application>Microsoft Office PowerPoint</Application>
  <PresentationFormat>全屏显示(4:3)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默认设计模板</vt:lpstr>
      <vt:lpstr>国画</vt:lpstr>
      <vt:lpstr>国画简介</vt:lpstr>
      <vt:lpstr>齐白石</vt:lpstr>
      <vt:lpstr>徐悲鸿</vt:lpstr>
      <vt:lpstr>刘海栗</vt:lpstr>
      <vt:lpstr>网民受教育程度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</dc:creator>
  <cp:lastModifiedBy>lee</cp:lastModifiedBy>
  <cp:revision>11</cp:revision>
  <dcterms:created xsi:type="dcterms:W3CDTF">1601-01-01T00:00:00Z</dcterms:created>
  <dcterms:modified xsi:type="dcterms:W3CDTF">2014-12-15T13:30:56Z</dcterms:modified>
</cp:coreProperties>
</file>